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1"/>
  </p:sldMasterIdLst>
  <p:sldIdLst>
    <p:sldId id="751" r:id="rId2"/>
  </p:sldIdLst>
  <p:sldSz cx="9144000" cy="6858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872"/>
    <p:restoredTop sz="94723"/>
  </p:normalViewPr>
  <p:slideViewPr>
    <p:cSldViewPr snapToGrid="0">
      <p:cViewPr varScale="1">
        <p:scale>
          <a:sx n="122" d="100"/>
          <a:sy n="122" d="100"/>
        </p:scale>
        <p:origin x="288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44CB9-6D2A-5040-9FB5-6CD4A39854EF}" type="datetimeFigureOut">
              <a:rPr lang="en-US" smtClean="0"/>
              <a:t>7/14/24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4C009C-D3B2-F045-9473-83093B7AE1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76602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44CB9-6D2A-5040-9FB5-6CD4A39854EF}" type="datetimeFigureOut">
              <a:rPr lang="en-US" smtClean="0"/>
              <a:t>7/14/24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4C009C-D3B2-F045-9473-83093B7AE1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93407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44CB9-6D2A-5040-9FB5-6CD4A39854EF}" type="datetimeFigureOut">
              <a:rPr lang="en-US" smtClean="0"/>
              <a:t>7/14/24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4C009C-D3B2-F045-9473-83093B7AE1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36552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44CB9-6D2A-5040-9FB5-6CD4A39854EF}" type="datetimeFigureOut">
              <a:rPr lang="en-US" smtClean="0"/>
              <a:t>7/14/24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4C009C-D3B2-F045-9473-83093B7AE1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49436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44CB9-6D2A-5040-9FB5-6CD4A39854EF}" type="datetimeFigureOut">
              <a:rPr lang="en-US" smtClean="0"/>
              <a:t>7/14/24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4C009C-D3B2-F045-9473-83093B7AE1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61568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44CB9-6D2A-5040-9FB5-6CD4A39854EF}" type="datetimeFigureOut">
              <a:rPr lang="en-US" smtClean="0"/>
              <a:t>7/14/24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4C009C-D3B2-F045-9473-83093B7AE1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82145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44CB9-6D2A-5040-9FB5-6CD4A39854EF}" type="datetimeFigureOut">
              <a:rPr lang="en-US" smtClean="0"/>
              <a:t>7/14/24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4C009C-D3B2-F045-9473-83093B7AE1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72555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44CB9-6D2A-5040-9FB5-6CD4A39854EF}" type="datetimeFigureOut">
              <a:rPr lang="en-US" smtClean="0"/>
              <a:t>7/14/24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4C009C-D3B2-F045-9473-83093B7AE1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95653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44CB9-6D2A-5040-9FB5-6CD4A39854EF}" type="datetimeFigureOut">
              <a:rPr lang="en-US" smtClean="0"/>
              <a:t>7/14/24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4C009C-D3B2-F045-9473-83093B7AE1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17545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44CB9-6D2A-5040-9FB5-6CD4A39854EF}" type="datetimeFigureOut">
              <a:rPr lang="en-US" smtClean="0"/>
              <a:t>7/14/24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4C009C-D3B2-F045-9473-83093B7AE1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19487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44CB9-6D2A-5040-9FB5-6CD4A39854EF}" type="datetimeFigureOut">
              <a:rPr lang="en-US" smtClean="0"/>
              <a:t>7/14/24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4C009C-D3B2-F045-9473-83093B7AE1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21772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244CB9-6D2A-5040-9FB5-6CD4A39854EF}" type="datetimeFigureOut">
              <a:rPr lang="en-US" smtClean="0"/>
              <a:t>7/14/24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4C009C-D3B2-F045-9473-83093B7AE1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7837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7042772"/>
              </p:ext>
            </p:extLst>
          </p:nvPr>
        </p:nvGraphicFramePr>
        <p:xfrm>
          <a:off x="270700" y="191599"/>
          <a:ext cx="8602600" cy="559257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835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89520">
                  <a:extLst>
                    <a:ext uri="{9D8B030D-6E8A-4147-A177-3AD203B41FA5}">
                      <a16:colId xmlns:a16="http://schemas.microsoft.com/office/drawing/2014/main" val="4022891815"/>
                    </a:ext>
                  </a:extLst>
                </a:gridCol>
                <a:gridCol w="600737">
                  <a:extLst>
                    <a:ext uri="{9D8B030D-6E8A-4147-A177-3AD203B41FA5}">
                      <a16:colId xmlns:a16="http://schemas.microsoft.com/office/drawing/2014/main" val="482485908"/>
                    </a:ext>
                  </a:extLst>
                </a:gridCol>
                <a:gridCol w="1627456">
                  <a:extLst>
                    <a:ext uri="{9D8B030D-6E8A-4147-A177-3AD203B41FA5}">
                      <a16:colId xmlns:a16="http://schemas.microsoft.com/office/drawing/2014/main" val="2306654564"/>
                    </a:ext>
                  </a:extLst>
                </a:gridCol>
                <a:gridCol w="998483">
                  <a:extLst>
                    <a:ext uri="{9D8B030D-6E8A-4147-A177-3AD203B41FA5}">
                      <a16:colId xmlns:a16="http://schemas.microsoft.com/office/drawing/2014/main" val="4141447277"/>
                    </a:ext>
                  </a:extLst>
                </a:gridCol>
                <a:gridCol w="422034">
                  <a:extLst>
                    <a:ext uri="{9D8B030D-6E8A-4147-A177-3AD203B41FA5}">
                      <a16:colId xmlns:a16="http://schemas.microsoft.com/office/drawing/2014/main" val="81355040"/>
                    </a:ext>
                  </a:extLst>
                </a:gridCol>
                <a:gridCol w="2880783">
                  <a:extLst>
                    <a:ext uri="{9D8B030D-6E8A-4147-A177-3AD203B41FA5}">
                      <a16:colId xmlns:a16="http://schemas.microsoft.com/office/drawing/2014/main" val="1369912274"/>
                    </a:ext>
                  </a:extLst>
                </a:gridCol>
              </a:tblGrid>
              <a:tr h="335528">
                <a:tc>
                  <a:txBody>
                    <a:bodyPr/>
                    <a:lstStyle/>
                    <a:p>
                      <a:r>
                        <a:rPr lang="en-US" sz="1100" b="1" dirty="0"/>
                        <a:t>Grade: </a:t>
                      </a:r>
                      <a:endParaRPr lang="en-US" sz="1100" b="1" dirty="0">
                        <a:latin typeface="+mn-lt"/>
                      </a:endParaRPr>
                    </a:p>
                  </a:txBody>
                  <a:tcPr marL="68580" marR="68580" marT="34290" marB="34290"/>
                </a:tc>
                <a:tc gridSpan="2">
                  <a:txBody>
                    <a:bodyPr/>
                    <a:lstStyle/>
                    <a:p>
                      <a:r>
                        <a:rPr lang="en-US" sz="1100" b="1" dirty="0"/>
                        <a:t>Subject</a:t>
                      </a:r>
                      <a:r>
                        <a:rPr lang="en-US" sz="1100" b="1" baseline="0" dirty="0"/>
                        <a:t> Area:</a:t>
                      </a:r>
                      <a:endParaRPr lang="en-US" sz="1100" dirty="0"/>
                    </a:p>
                  </a:txBody>
                  <a:tcPr marL="68580" marR="68580" marT="34290" marB="34290"/>
                </a:tc>
                <a:tc hMerge="1">
                  <a:txBody>
                    <a:bodyPr/>
                    <a:lstStyle/>
                    <a:p>
                      <a:endParaRPr lang="en-US" sz="1100" dirty="0"/>
                    </a:p>
                  </a:txBody>
                  <a:tcPr marL="68580" marR="68580" marT="34290" marB="34290"/>
                </a:tc>
                <a:tc gridSpan="4">
                  <a:txBody>
                    <a:bodyPr/>
                    <a:lstStyle/>
                    <a:p>
                      <a:r>
                        <a:rPr lang="en-US" sz="1100" b="1" dirty="0"/>
                        <a:t>Planning Team:</a:t>
                      </a:r>
                      <a:endParaRPr lang="en-US" sz="1100" b="1" dirty="0">
                        <a:latin typeface="+mn-lt"/>
                      </a:endParaRPr>
                    </a:p>
                  </a:txBody>
                  <a:tcPr marL="68580" marR="68580" marT="34290" marB="3429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0106">
                <a:tc gridSpan="3">
                  <a:txBody>
                    <a:bodyPr/>
                    <a:lstStyle/>
                    <a:p>
                      <a:r>
                        <a:rPr lang="en-US" sz="1100" b="1" dirty="0"/>
                        <a:t>Big Idea(s): What do Students need to Understand? </a:t>
                      </a:r>
                      <a:endParaRPr lang="en-US" sz="1100" b="1" dirty="0">
                        <a:latin typeface="+mn-lt"/>
                      </a:endParaRPr>
                    </a:p>
                  </a:txBody>
                  <a:tcPr marL="68580" marR="68580" marT="34290" marB="3429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100" b="1" dirty="0">
                        <a:latin typeface="+mn-lt"/>
                      </a:endParaRPr>
                    </a:p>
                  </a:txBody>
                  <a:tcPr marL="68580" marR="68580" marT="34290" marB="34290"/>
                </a:tc>
                <a:tc gridSpan="3">
                  <a:txBody>
                    <a:bodyPr/>
                    <a:lstStyle/>
                    <a:p>
                      <a:r>
                        <a:rPr lang="en-US" sz="1100" b="1" dirty="0"/>
                        <a:t>Teacher Provocations:</a:t>
                      </a:r>
                      <a:endParaRPr lang="en-US" sz="1100" dirty="0"/>
                    </a:p>
                  </a:txBody>
                  <a:tcPr marL="68580" marR="68580" marT="34290" marB="3429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1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100" b="1" dirty="0"/>
                        <a:t>Student Generated Questions:</a:t>
                      </a:r>
                      <a:endParaRPr lang="en-US" sz="11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4375"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dirty="0"/>
                        <a:t>Key Vocabulary to know and use (content):</a:t>
                      </a:r>
                      <a:endParaRPr lang="en-US" sz="1100" b="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1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Vocabulary to know and use (skills &amp; competencies):</a:t>
                      </a:r>
                    </a:p>
                  </a:txBody>
                  <a:tcPr marL="68580" marR="68580" marT="34290" marB="3429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364117226"/>
                  </a:ext>
                </a:extLst>
              </a:tr>
              <a:tr h="348407">
                <a:tc gridSpan="2">
                  <a:txBody>
                    <a:bodyPr/>
                    <a:lstStyle/>
                    <a:p>
                      <a:endParaRPr lang="en-US" sz="1100" b="1" dirty="0">
                        <a:latin typeface="+mn-lt"/>
                      </a:endParaRPr>
                    </a:p>
                  </a:txBody>
                  <a:tcPr marL="68580" marR="68580" marT="34290" marB="34290">
                    <a:solidFill>
                      <a:schemeClr val="accent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200" b="1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 gridSpan="3">
                  <a:txBody>
                    <a:bodyPr/>
                    <a:lstStyle/>
                    <a:p>
                      <a:r>
                        <a:rPr lang="en-US" sz="1100" b="1">
                          <a:solidFill>
                            <a:schemeClr val="bg1"/>
                          </a:solidFill>
                        </a:rPr>
                        <a:t>Curricular Language</a:t>
                      </a:r>
                      <a:endParaRPr lang="en-US" sz="1100" b="1" dirty="0">
                        <a:latin typeface="+mn-lt"/>
                      </a:endParaRPr>
                    </a:p>
                  </a:txBody>
                  <a:tcPr marL="68580" marR="68580" marT="34290" marB="34290" anchor="ctr">
                    <a:solidFill>
                      <a:schemeClr val="accent3"/>
                    </a:solidFill>
                  </a:tcPr>
                </a:tc>
                <a:tc hMerge="1"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bg1"/>
                          </a:solidFill>
                        </a:rPr>
                        <a:t>Curricular Language</a:t>
                      </a:r>
                      <a:endParaRPr lang="en-US" sz="1100" dirty="0"/>
                    </a:p>
                  </a:txBody>
                  <a:tcPr marL="68580" marR="68580" marT="34290" marB="34290" anchor="ctr">
                    <a:solidFill>
                      <a:schemeClr val="accent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sz="1100" b="1">
                          <a:solidFill>
                            <a:schemeClr val="bg1"/>
                          </a:solidFill>
                        </a:rPr>
                        <a:t>Student Friendly Language</a:t>
                      </a:r>
                      <a:endParaRPr lang="en-US" sz="1100" b="1" dirty="0">
                        <a:latin typeface="+mn-lt"/>
                      </a:endParaRPr>
                    </a:p>
                  </a:txBody>
                  <a:tcPr marL="68580" marR="68580" marT="34290" marB="34290" anchor="ctr">
                    <a:solidFill>
                      <a:schemeClr val="accent3"/>
                    </a:solidFill>
                  </a:tcPr>
                </a:tc>
                <a:tc hMerge="1">
                  <a:txBody>
                    <a:bodyPr/>
                    <a:lstStyle/>
                    <a:p>
                      <a:r>
                        <a:rPr lang="en-US" sz="1100" b="1" dirty="0">
                          <a:solidFill>
                            <a:schemeClr val="bg1"/>
                          </a:solidFill>
                        </a:rPr>
                        <a:t>Student Friendly Language</a:t>
                      </a:r>
                      <a:endParaRPr lang="en-US" sz="1100" dirty="0"/>
                    </a:p>
                  </a:txBody>
                  <a:tcPr marL="68580" marR="68580" marT="34290" marB="34290" anchor="ctr"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57277871"/>
                  </a:ext>
                </a:extLst>
              </a:tr>
              <a:tr h="660693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dirty="0"/>
                        <a:t>Content Goal: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dirty="0"/>
                        <a:t>What do students need to know?</a:t>
                      </a:r>
                      <a:endParaRPr lang="en-US" sz="1100" b="0" dirty="0">
                        <a:latin typeface="+mn-lt"/>
                      </a:endParaRPr>
                    </a:p>
                  </a:txBody>
                  <a:tcPr marL="68580" marR="68580" marT="34290" marB="34290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1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b="0" dirty="0">
                        <a:latin typeface="+mn-lt"/>
                      </a:endParaRPr>
                    </a:p>
                  </a:txBody>
                  <a:tcPr marL="68580" marR="68580" marT="34290" marB="34290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sz="11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i="1" dirty="0">
                          <a:latin typeface="+mn-lt"/>
                        </a:rPr>
                        <a:t>I know…</a:t>
                      </a:r>
                    </a:p>
                  </a:txBody>
                  <a:tcPr marL="68580" marR="68580" marT="34290" marB="34290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sz="11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60693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dirty="0"/>
                        <a:t>Content Goal: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dirty="0"/>
                        <a:t>What do students need to know?</a:t>
                      </a:r>
                      <a:endParaRPr lang="en-US" sz="1100" b="0" dirty="0">
                        <a:latin typeface="+mn-lt"/>
                      </a:endParaRPr>
                    </a:p>
                  </a:txBody>
                  <a:tcPr marL="68580" marR="68580" marT="34290" marB="34290"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1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b="0" dirty="0">
                        <a:latin typeface="+mn-lt"/>
                      </a:endParaRPr>
                    </a:p>
                  </a:txBody>
                  <a:tcPr marL="68580" marR="68580" marT="34290" marB="34290"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sz="11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i="1" dirty="0">
                          <a:latin typeface="+mn-lt"/>
                        </a:rPr>
                        <a:t>I know…</a:t>
                      </a:r>
                    </a:p>
                  </a:txBody>
                  <a:tcPr marL="68580" marR="68580" marT="34290" marB="34290"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sz="11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67829739"/>
                  </a:ext>
                </a:extLst>
              </a:tr>
              <a:tr h="660693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dirty="0"/>
                        <a:t>Curricular Competency Goal: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What do students need to do?</a:t>
                      </a:r>
                    </a:p>
                    <a:p>
                      <a:endParaRPr lang="en-CA" sz="11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CA" sz="12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endParaRPr lang="en-CA" sz="11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sz="1100" dirty="0"/>
                    </a:p>
                  </a:txBody>
                  <a:tcPr marL="68580" marR="68580" marT="34290" marB="34290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CA" sz="11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 can…</a:t>
                      </a:r>
                    </a:p>
                  </a:txBody>
                  <a:tcPr marL="68580" marR="68580" marT="34290" marB="34290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sz="1100" dirty="0"/>
                    </a:p>
                  </a:txBody>
                  <a:tcPr marL="68580" marR="68580" marT="34290" marB="34290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60693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dirty="0"/>
                        <a:t>Curricular Competency Goal: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What do students need to do?</a:t>
                      </a:r>
                    </a:p>
                  </a:txBody>
                  <a:tcPr marL="68580" marR="68580" marT="34290" marB="34290"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CA" sz="12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100" b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</a:endParaRPr>
                    </a:p>
                  </a:txBody>
                  <a:tcPr marL="68580" marR="68580" marT="34290" marB="34290"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11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I can…</a:t>
                      </a:r>
                    </a:p>
                  </a:txBody>
                  <a:tcPr marL="68580" marR="68580" marT="34290" marB="34290"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11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8965215"/>
                  </a:ext>
                </a:extLst>
              </a:tr>
              <a:tr h="660693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dirty="0"/>
                        <a:t>Curricular Competency Goal: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What do students need to do?</a:t>
                      </a:r>
                    </a:p>
                    <a:p>
                      <a:endParaRPr lang="en-CA" sz="11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CA" sz="12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endParaRPr lang="en-CA" sz="11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sz="1100" dirty="0"/>
                    </a:p>
                  </a:txBody>
                  <a:tcPr marL="68580" marR="68580" marT="34290" marB="34290"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CA" sz="11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 can…</a:t>
                      </a:r>
                    </a:p>
                  </a:txBody>
                  <a:tcPr marL="68580" marR="68580" marT="34290" marB="34290"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sz="1100" dirty="0"/>
                    </a:p>
                  </a:txBody>
                  <a:tcPr marL="68580" marR="68580" marT="34290" marB="34290"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60693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dirty="0"/>
                        <a:t>Core Competency Goal</a:t>
                      </a:r>
                      <a:r>
                        <a:rPr lang="en-US" sz="1100" b="1"/>
                        <a:t>: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/>
                        <a:t>Who </a:t>
                      </a:r>
                      <a:r>
                        <a:rPr lang="en-US" sz="1100" b="0" dirty="0"/>
                        <a:t>do students need to be?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b="1" dirty="0">
                        <a:latin typeface="+mn-lt"/>
                      </a:endParaRPr>
                    </a:p>
                  </a:txBody>
                  <a:tcPr marL="68580" marR="68580" marT="34290" marB="34290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1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b="1" dirty="0">
                        <a:latin typeface="+mn-lt"/>
                      </a:endParaRPr>
                    </a:p>
                  </a:txBody>
                  <a:tcPr marL="68580" marR="68580" marT="34290" marB="34290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US" sz="1100" dirty="0"/>
                    </a:p>
                  </a:txBody>
                  <a:tcPr marL="68580" marR="68580" marT="34290" marB="34290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i="1" dirty="0">
                          <a:latin typeface="+mn-lt"/>
                        </a:rPr>
                        <a:t>We are…</a:t>
                      </a:r>
                    </a:p>
                  </a:txBody>
                  <a:tcPr marL="68580" marR="68580" marT="34290" marB="34290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US" sz="1100" dirty="0"/>
                    </a:p>
                  </a:txBody>
                  <a:tcPr marL="68580" marR="68580" marT="34290" marB="34290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pic>
        <p:nvPicPr>
          <p:cNvPr id="5" name="Picture 4">
            <a:extLst>
              <a:ext uri="{FF2B5EF4-FFF2-40B4-BE49-F238E27FC236}">
                <a16:creationId xmlns:a16="http://schemas.microsoft.com/office/drawing/2014/main" id="{D5FA0F37-D116-BCEC-D6B4-FA175FA7A67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343650"/>
            <a:ext cx="9144000" cy="514350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F124F0CA-1610-1D64-788E-6EEDFFD718F2}"/>
              </a:ext>
            </a:extLst>
          </p:cNvPr>
          <p:cNvSpPr/>
          <p:nvPr/>
        </p:nvSpPr>
        <p:spPr>
          <a:xfrm>
            <a:off x="119707" y="6386628"/>
            <a:ext cx="455739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Backwards Design Unit Planning Template: BC Curriculum</a:t>
            </a:r>
          </a:p>
          <a:p>
            <a:r>
              <a:rPr lang="en-US" sz="12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Dr. Shelley Moore, 2024</a:t>
            </a:r>
          </a:p>
        </p:txBody>
      </p:sp>
    </p:spTree>
    <p:extLst>
      <p:ext uri="{BB962C8B-B14F-4D97-AF65-F5344CB8AC3E}">
        <p14:creationId xmlns:p14="http://schemas.microsoft.com/office/powerpoint/2010/main" val="32635938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Theme">
  <a:themeElements>
    <a:clrScheme name="Shelley update">
      <a:dk1>
        <a:srgbClr val="000000"/>
      </a:dk1>
      <a:lt1>
        <a:srgbClr val="FFFFFF"/>
      </a:lt1>
      <a:dk2>
        <a:srgbClr val="BF4119"/>
      </a:dk2>
      <a:lt2>
        <a:srgbClr val="E7E6E6"/>
      </a:lt2>
      <a:accent1>
        <a:srgbClr val="ED6626"/>
      </a:accent1>
      <a:accent2>
        <a:srgbClr val="FF9917"/>
      </a:accent2>
      <a:accent3>
        <a:srgbClr val="00364F"/>
      </a:accent3>
      <a:accent4>
        <a:srgbClr val="038278"/>
      </a:accent4>
      <a:accent5>
        <a:srgbClr val="0387B8"/>
      </a:accent5>
      <a:accent6>
        <a:srgbClr val="E8C780"/>
      </a:accent6>
      <a:hlink>
        <a:srgbClr val="0387B8"/>
      </a:hlink>
      <a:folHlink>
        <a:srgbClr val="BF4119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2879</TotalTime>
  <Words>147</Words>
  <Application>Microsoft Macintosh PowerPoint</Application>
  <PresentationFormat>Letter Paper (8.5x11 in)</PresentationFormat>
  <Paragraphs>30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2013 - 2022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Shelley Moore</dc:creator>
  <cp:lastModifiedBy>Jennifer Riddel</cp:lastModifiedBy>
  <cp:revision>5</cp:revision>
  <dcterms:created xsi:type="dcterms:W3CDTF">2024-06-12T20:41:32Z</dcterms:created>
  <dcterms:modified xsi:type="dcterms:W3CDTF">2024-07-15T18:06:12Z</dcterms:modified>
</cp:coreProperties>
</file>