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751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94"/>
  </p:normalViewPr>
  <p:slideViewPr>
    <p:cSldViewPr snapToGrid="0">
      <p:cViewPr varScale="1">
        <p:scale>
          <a:sx n="121" d="100"/>
          <a:sy n="121" d="100"/>
        </p:scale>
        <p:origin x="1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AC1A3-D0AD-9140-8838-B42599F21144}" type="datetimeFigureOut">
              <a:rPr lang="en-US" smtClean="0"/>
              <a:t>7/11/24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552DD-34C8-EC47-B78B-768D9D93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32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0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4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3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92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87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7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4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9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8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9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0D8CB-448B-A840-8B67-67552B68ECE9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C754F-B8A5-4848-99B3-376A94B1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82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711553"/>
              </p:ext>
            </p:extLst>
          </p:nvPr>
        </p:nvGraphicFramePr>
        <p:xfrm>
          <a:off x="270700" y="191599"/>
          <a:ext cx="8602600" cy="5883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4216">
                  <a:extLst>
                    <a:ext uri="{9D8B030D-6E8A-4147-A177-3AD203B41FA5}">
                      <a16:colId xmlns:a16="http://schemas.microsoft.com/office/drawing/2014/main" val="1800713180"/>
                    </a:ext>
                  </a:extLst>
                </a:gridCol>
                <a:gridCol w="186359">
                  <a:extLst>
                    <a:ext uri="{9D8B030D-6E8A-4147-A177-3AD203B41FA5}">
                      <a16:colId xmlns:a16="http://schemas.microsoft.com/office/drawing/2014/main" val="1895833177"/>
                    </a:ext>
                  </a:extLst>
                </a:gridCol>
                <a:gridCol w="1821117">
                  <a:extLst>
                    <a:ext uri="{9D8B030D-6E8A-4147-A177-3AD203B41FA5}">
                      <a16:colId xmlns:a16="http://schemas.microsoft.com/office/drawing/2014/main" val="2306654564"/>
                    </a:ext>
                  </a:extLst>
                </a:gridCol>
                <a:gridCol w="429458">
                  <a:extLst>
                    <a:ext uri="{9D8B030D-6E8A-4147-A177-3AD203B41FA5}">
                      <a16:colId xmlns:a16="http://schemas.microsoft.com/office/drawing/2014/main" val="3888765200"/>
                    </a:ext>
                  </a:extLst>
                </a:gridCol>
                <a:gridCol w="2127125">
                  <a:extLst>
                    <a:ext uri="{9D8B030D-6E8A-4147-A177-3AD203B41FA5}">
                      <a16:colId xmlns:a16="http://schemas.microsoft.com/office/drawing/2014/main" val="1369912274"/>
                    </a:ext>
                  </a:extLst>
                </a:gridCol>
              </a:tblGrid>
              <a:tr h="335528">
                <a:tc>
                  <a:txBody>
                    <a:bodyPr/>
                    <a:lstStyle/>
                    <a:p>
                      <a:r>
                        <a:rPr lang="en-US" sz="1100" b="1" dirty="0"/>
                        <a:t>Grade: 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Subject</a:t>
                      </a:r>
                      <a:r>
                        <a:rPr lang="en-US" sz="1100" b="1" baseline="0" dirty="0"/>
                        <a:t> Area:</a:t>
                      </a:r>
                      <a:endParaRPr lang="en-US" sz="1100" dirty="0"/>
                    </a:p>
                    <a:p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gridSpan="3">
                  <a:txBody>
                    <a:bodyPr/>
                    <a:lstStyle/>
                    <a:p>
                      <a:r>
                        <a:rPr lang="en-US" sz="1100" b="1" dirty="0"/>
                        <a:t>Planning Team: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106">
                <a:tc gridSpan="3">
                  <a:txBody>
                    <a:bodyPr/>
                    <a:lstStyle/>
                    <a:p>
                      <a:r>
                        <a:rPr lang="en-US" sz="1100" b="1" dirty="0"/>
                        <a:t>Big Idea(s): What do Students need to Understand? 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r>
                        <a:rPr lang="en-US" sz="1100" b="1" dirty="0"/>
                        <a:t>Teacher Provocations: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Student Generated Questions: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7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Key Vocabulary to know and use:</a:t>
                      </a:r>
                      <a:endParaRPr lang="en-US" sz="1100" b="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64117226"/>
                  </a:ext>
                </a:extLst>
              </a:tr>
              <a:tr h="348407">
                <a:tc>
                  <a:txBody>
                    <a:bodyPr/>
                    <a:lstStyle/>
                    <a:p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Curricular Language</a:t>
                      </a:r>
                      <a:endParaRPr lang="en-US" sz="1100" dirty="0"/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Student Friendly Language</a:t>
                      </a:r>
                      <a:endParaRPr lang="en-US" sz="1100" dirty="0"/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Student Friendly Language</a:t>
                      </a:r>
                      <a:endParaRPr lang="en-US" sz="1100" dirty="0"/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</a:rPr>
                        <a:t>Possible tasks &amp; activities to create evidence of learning in multiple modalities (visual/oral/written)</a:t>
                      </a:r>
                      <a:endParaRPr lang="en-US" sz="2000" dirty="0"/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Possible tasks &amp; activities to create evidence of learning in multiple modalities (visual/oral/written)</a:t>
                      </a:r>
                      <a:endParaRPr lang="en-US" sz="2000" dirty="0"/>
                    </a:p>
                    <a:p>
                      <a:endParaRPr lang="en-US" sz="1100" dirty="0"/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277871"/>
                  </a:ext>
                </a:extLst>
              </a:tr>
              <a:tr h="6606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Content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What do students need to know?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6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Content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What do students need to know?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767829739"/>
                  </a:ext>
                </a:extLst>
              </a:tr>
              <a:tr h="6606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Curricular Competency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What do students need to do?</a:t>
                      </a:r>
                    </a:p>
                    <a:p>
                      <a:endParaRPr lang="en-CA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6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Curricular Competency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What do students need to do?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68965215"/>
                  </a:ext>
                </a:extLst>
              </a:tr>
              <a:tr h="6606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Curricular Competency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What do students need to do?</a:t>
                      </a:r>
                    </a:p>
                    <a:p>
                      <a:endParaRPr lang="en-CA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06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Core Competency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Who do students need to be?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5FA0F37-D116-BCEC-D6B4-FA175FA7A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43650"/>
            <a:ext cx="9144000" cy="5143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24F0CA-1610-1D64-788E-6EEDFFD718F2}"/>
              </a:ext>
            </a:extLst>
          </p:cNvPr>
          <p:cNvSpPr/>
          <p:nvPr/>
        </p:nvSpPr>
        <p:spPr>
          <a:xfrm>
            <a:off x="119707" y="6386628"/>
            <a:ext cx="45573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Backwards Design Unit Planning Template with Tasks: BC Curriculum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3263593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</TotalTime>
  <Words>138</Words>
  <Application>Microsoft Macintosh PowerPoint</Application>
  <PresentationFormat>Letter Paper (8.5x11 in)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Jennifer Riddel</cp:lastModifiedBy>
  <cp:revision>4</cp:revision>
  <dcterms:created xsi:type="dcterms:W3CDTF">2024-04-18T21:43:48Z</dcterms:created>
  <dcterms:modified xsi:type="dcterms:W3CDTF">2024-07-11T21:52:08Z</dcterms:modified>
</cp:coreProperties>
</file>