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20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903"/>
  </p:normalViewPr>
  <p:slideViewPr>
    <p:cSldViewPr snapToGrid="0" snapToObjects="1">
      <p:cViewPr varScale="1">
        <p:scale>
          <a:sx n="124" d="100"/>
          <a:sy n="124" d="100"/>
        </p:scale>
        <p:origin x="2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390BE-BA2A-0886-E434-C650B4BAB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771F11-92C5-5AF5-C263-A002962DF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B0939-55CE-F71E-511B-D077ED9BA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9EE29-92E5-1C2C-B38B-A26F28E33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59716-290F-D28B-44D2-9CE7DD553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7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3591-248A-2DAD-8860-C98EA91A0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1DA211-4614-3C18-E027-7F186C66B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EBC2E-B678-618E-EA02-ACFDD7D41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1FE31-9096-ED76-815B-5E8F960E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3F9A2-7FCA-8984-132E-4C3FB13FF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6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3967F3-99C4-6CA0-C1DD-4454BCFE69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5F6554-8E1E-FD71-4664-8D5C06457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2F07A-7C0A-E12D-8743-679503A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14912-DDE6-20A3-8A51-C3082DF04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5070D-D4DC-6E71-8725-09DC0D603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22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FC85-47EC-2765-5FCF-F7526814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FD062-759F-4D5B-2E61-53F065EE1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A9155-A9C7-C82E-9F22-FDAC82CEB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40C79-8427-5192-F542-9765C0B8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9539E-EBD0-012B-5679-9CB89DD7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3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3E770-9D80-00B5-536A-A6548B50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3E721-0E95-EE50-BE0D-D7786196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0F8D25-5C3D-D7FA-38DD-840DFE9A8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5C476-788D-1A2E-3B5B-01D9BD24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0FA1A-DCE8-BA3A-0783-7467ADB14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7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1C0AE-83B0-2A37-D25B-A7141DF5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5643B-05C1-5407-366D-122D5BF05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B51868-FD1D-555C-A7E1-5E513404D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58FD7-E091-3A4E-4182-071EEF1BD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2E97E-A479-F6F4-07A7-6AD3D847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48C9F-DCC5-4A48-8492-6C1217D6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8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7FC5C-62C2-ADC3-71D1-8086DAC3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DAF3B-40B9-8459-0FA1-5BBA3440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7B82B-7711-4BB2-C4FF-089506C75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4697E-B5FD-121B-9710-CD387CA7C2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E7045A-8DC8-8678-8353-6018D8AE8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7987F9-EA66-EEBF-B89A-47D542F03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4E6DB0-E497-258E-B399-E124C5940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7730AA-288C-516C-F493-A86ED6C99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8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C81C-1350-D4AB-069E-8FE5D7CF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D0B6A1-2E6C-A928-A149-16B301E7A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14A9A5-A56E-C536-BA5A-C92CBCA7B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8FF3B-7400-9901-F5D4-DFD87E97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8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2BC3E-3900-A5B5-E24E-F25E02A0C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E2203-507B-2045-426E-8B4B900E1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F123A-7217-8ED8-8455-73AA4046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8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F43A8-BE7F-3303-1475-9E759286E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EBA06-6894-16EC-235D-5B4836D1C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2D1716-3B93-D525-B2A1-1E85F81C9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7E7EE-30C6-4DC3-01CE-21562E5B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1B224-DFB1-4334-3824-9D97AFB5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65DE8-3746-FD1A-2409-50050993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F7CD-2E18-CE46-A12F-274627AAA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DC6FE1-3E74-2204-D6A2-7D16FFACB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5F0A9-DDFC-5AF2-53CE-738F4EFDB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36027-54DC-EBE1-8EF4-18DCD33CF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C0BA2-E30A-F2DD-FF22-A215A67DA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EFE5E-338D-8F5A-6FA9-FA17EBDCD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65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14B0F2-9C63-506A-2B5E-0BE9888A5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022D2-EE71-8D99-30AE-6B58461D2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1C907-2610-61BB-ACD0-6A6BECE2A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2188-857C-C247-811B-C2F600D6B927}" type="datetimeFigureOut">
              <a:rPr lang="en-US" smtClean="0"/>
              <a:t>7/15/24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C1FAB-D764-6ED0-C8E4-39A23B1C5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0AA35-DEA1-A5E1-69DE-AEA34179F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FC7CD-84C3-8F44-BDC1-51B35C0D7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4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58B361-1DDC-214F-AA80-B4D248BFC4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925062"/>
              </p:ext>
            </p:extLst>
          </p:nvPr>
        </p:nvGraphicFramePr>
        <p:xfrm>
          <a:off x="902228" y="993153"/>
          <a:ext cx="11070245" cy="4968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8486">
                  <a:extLst>
                    <a:ext uri="{9D8B030D-6E8A-4147-A177-3AD203B41FA5}">
                      <a16:colId xmlns:a16="http://schemas.microsoft.com/office/drawing/2014/main" val="370031938"/>
                    </a:ext>
                  </a:extLst>
                </a:gridCol>
                <a:gridCol w="1048513">
                  <a:extLst>
                    <a:ext uri="{9D8B030D-6E8A-4147-A177-3AD203B41FA5}">
                      <a16:colId xmlns:a16="http://schemas.microsoft.com/office/drawing/2014/main" val="4042589550"/>
                    </a:ext>
                  </a:extLst>
                </a:gridCol>
                <a:gridCol w="4120872">
                  <a:extLst>
                    <a:ext uri="{9D8B030D-6E8A-4147-A177-3AD203B41FA5}">
                      <a16:colId xmlns:a16="http://schemas.microsoft.com/office/drawing/2014/main" val="2006113538"/>
                    </a:ext>
                  </a:extLst>
                </a:gridCol>
                <a:gridCol w="2511537">
                  <a:extLst>
                    <a:ext uri="{9D8B030D-6E8A-4147-A177-3AD203B41FA5}">
                      <a16:colId xmlns:a16="http://schemas.microsoft.com/office/drawing/2014/main" val="2939151737"/>
                    </a:ext>
                  </a:extLst>
                </a:gridCol>
                <a:gridCol w="2340837">
                  <a:extLst>
                    <a:ext uri="{9D8B030D-6E8A-4147-A177-3AD203B41FA5}">
                      <a16:colId xmlns:a16="http://schemas.microsoft.com/office/drawing/2014/main" val="89330045"/>
                    </a:ext>
                  </a:extLst>
                </a:gridCol>
              </a:tblGrid>
              <a:tr h="36996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Children/Students</a:t>
                      </a:r>
                    </a:p>
                  </a:txBody>
                  <a:tcPr marL="68580" marR="68580" marT="34290" marB="3429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Strategies &amp; Supports</a:t>
                      </a:r>
                    </a:p>
                  </a:txBody>
                  <a:tcPr marL="68580" marR="68580" marT="34290" marB="34290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581468"/>
                  </a:ext>
                </a:extLst>
              </a:tr>
              <a:tr h="476714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Who needs the most support</a:t>
                      </a:r>
                    </a:p>
                    <a:p>
                      <a:pPr algn="l"/>
                      <a:endParaRPr lang="en-US" sz="11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Universal Support  (Tier 1)</a:t>
                      </a:r>
                    </a:p>
                    <a:p>
                      <a:pPr algn="ctr"/>
                      <a:r>
                        <a:rPr lang="en-US" sz="900" b="0" dirty="0">
                          <a:solidFill>
                            <a:schemeClr val="bg1"/>
                          </a:solidFill>
                        </a:rPr>
                        <a:t>(Useful for ALL, Good for ALL)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Targeted Support (Tier 2)</a:t>
                      </a:r>
                    </a:p>
                    <a:p>
                      <a:pPr algn="ctr"/>
                      <a:r>
                        <a:rPr lang="en-US" sz="900" b="0" dirty="0">
                          <a:solidFill>
                            <a:schemeClr val="bg1"/>
                          </a:solidFill>
                        </a:rPr>
                        <a:t>(Useful for SOME, CHOICE for ALL)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Essential Support  (Tier 3)</a:t>
                      </a:r>
                    </a:p>
                    <a:p>
                      <a:pPr algn="ctr"/>
                      <a:r>
                        <a:rPr lang="en-US" sz="900" b="0" dirty="0">
                          <a:solidFill>
                            <a:schemeClr val="bg1"/>
                          </a:solidFill>
                        </a:rPr>
                        <a:t>(Useful for ONE, Good for ONE)</a:t>
                      </a:r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548455"/>
                  </a:ext>
                </a:extLst>
              </a:tr>
              <a:tr h="680274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Need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b="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57880801"/>
                  </a:ext>
                </a:extLst>
              </a:tr>
              <a:tr h="63902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Need</a:t>
                      </a:r>
                    </a:p>
                    <a:p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34043064"/>
                  </a:ext>
                </a:extLst>
              </a:tr>
              <a:tr h="63902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Need</a:t>
                      </a:r>
                    </a:p>
                    <a:p>
                      <a:endParaRPr lang="en-US" sz="1200" b="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b="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63565514"/>
                  </a:ext>
                </a:extLst>
              </a:tr>
              <a:tr h="63902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Need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96011122"/>
                  </a:ext>
                </a:extLst>
              </a:tr>
              <a:tr h="81840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Need</a:t>
                      </a:r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800" b="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881745"/>
                  </a:ext>
                </a:extLst>
              </a:tr>
              <a:tr h="70629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Who needs the most challenge?</a:t>
                      </a:r>
                    </a:p>
                    <a:p>
                      <a:pPr algn="l"/>
                      <a:endParaRPr lang="en-US" sz="1100" b="0" dirty="0"/>
                    </a:p>
                  </a:txBody>
                  <a:tcPr marL="68580" marR="68580" marT="34290" marB="34290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sz="900" b="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811963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C86C55C-882D-3C47-82AA-B08ECDB7AF56}"/>
              </a:ext>
            </a:extLst>
          </p:cNvPr>
          <p:cNvCxnSpPr>
            <a:cxnSpLocks/>
          </p:cNvCxnSpPr>
          <p:nvPr/>
        </p:nvCxnSpPr>
        <p:spPr>
          <a:xfrm flipV="1">
            <a:off x="668182" y="1407675"/>
            <a:ext cx="0" cy="455421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sm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FEF69FE-8782-5E43-8BE5-44518CE79AD6}"/>
              </a:ext>
            </a:extLst>
          </p:cNvPr>
          <p:cNvSpPr/>
          <p:nvPr/>
        </p:nvSpPr>
        <p:spPr>
          <a:xfrm rot="16200000">
            <a:off x="-201601" y="3458279"/>
            <a:ext cx="11191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/>
              <a:t>Range of Need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DDA6F5-0D78-A147-A06B-E44B412202F1}"/>
              </a:ext>
            </a:extLst>
          </p:cNvPr>
          <p:cNvCxnSpPr>
            <a:cxnSpLocks/>
          </p:cNvCxnSpPr>
          <p:nvPr/>
        </p:nvCxnSpPr>
        <p:spPr>
          <a:xfrm>
            <a:off x="3156473" y="5773405"/>
            <a:ext cx="8681966" cy="0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sm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E1DE335-C2D2-6340-80AE-4EE53924B009}"/>
              </a:ext>
            </a:extLst>
          </p:cNvPr>
          <p:cNvSpPr/>
          <p:nvPr/>
        </p:nvSpPr>
        <p:spPr>
          <a:xfrm>
            <a:off x="6720568" y="5432260"/>
            <a:ext cx="12938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/>
              <a:t>Range of Support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1CA99E-BFE1-19D9-77CA-780A5E2FE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133"/>
            <a:ext cx="12193200" cy="6858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C959B9-4451-503E-8E9B-5FB44867BBA8}"/>
              </a:ext>
            </a:extLst>
          </p:cNvPr>
          <p:cNvSpPr/>
          <p:nvPr/>
        </p:nvSpPr>
        <p:spPr>
          <a:xfrm>
            <a:off x="119707" y="6299192"/>
            <a:ext cx="32330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Classroom Needs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Based Support Plan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Shelley Moore, 2022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7356611-07E9-15C1-36A1-C270CCD23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072530"/>
              </p:ext>
            </p:extLst>
          </p:nvPr>
        </p:nvGraphicFramePr>
        <p:xfrm>
          <a:off x="902228" y="154330"/>
          <a:ext cx="11070246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35123">
                  <a:extLst>
                    <a:ext uri="{9D8B030D-6E8A-4147-A177-3AD203B41FA5}">
                      <a16:colId xmlns:a16="http://schemas.microsoft.com/office/drawing/2014/main" val="1012200834"/>
                    </a:ext>
                  </a:extLst>
                </a:gridCol>
                <a:gridCol w="5535123">
                  <a:extLst>
                    <a:ext uri="{9D8B030D-6E8A-4147-A177-3AD203B41FA5}">
                      <a16:colId xmlns:a16="http://schemas.microsoft.com/office/drawing/2014/main" val="1703195395"/>
                    </a:ext>
                  </a:extLst>
                </a:gridCol>
              </a:tblGrid>
              <a:tr h="247227">
                <a:tc gridSpan="2">
                  <a:txBody>
                    <a:bodyPr/>
                    <a:lstStyle/>
                    <a:p>
                      <a:r>
                        <a:rPr lang="en-US" sz="1200" b="1" dirty="0"/>
                        <a:t>Needs Based Support Plan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711991"/>
                  </a:ext>
                </a:extLst>
              </a:tr>
              <a:tr h="247227">
                <a:tc>
                  <a:txBody>
                    <a:bodyPr/>
                    <a:lstStyle/>
                    <a:p>
                      <a:r>
                        <a:rPr lang="en-US" sz="1200" dirty="0"/>
                        <a:t>Educators: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Support Staff: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048441"/>
                  </a:ext>
                </a:extLst>
              </a:tr>
              <a:tr h="247227">
                <a:tc>
                  <a:txBody>
                    <a:bodyPr/>
                    <a:lstStyle/>
                    <a:p>
                      <a:r>
                        <a:rPr lang="en-US" sz="1200" dirty="0"/>
                        <a:t>Group: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Lens: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428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327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elley update">
      <a:dk1>
        <a:srgbClr val="000000"/>
      </a:dk1>
      <a:lt1>
        <a:srgbClr val="FFFFFF"/>
      </a:lt1>
      <a:dk2>
        <a:srgbClr val="BF4119"/>
      </a:dk2>
      <a:lt2>
        <a:srgbClr val="E7E6E6"/>
      </a:lt2>
      <a:accent1>
        <a:srgbClr val="ED6626"/>
      </a:accent1>
      <a:accent2>
        <a:srgbClr val="FF9917"/>
      </a:accent2>
      <a:accent3>
        <a:srgbClr val="00364F"/>
      </a:accent3>
      <a:accent4>
        <a:srgbClr val="038278"/>
      </a:accent4>
      <a:accent5>
        <a:srgbClr val="0387B8"/>
      </a:accent5>
      <a:accent6>
        <a:srgbClr val="E8C780"/>
      </a:accent6>
      <a:hlink>
        <a:srgbClr val="0387B8"/>
      </a:hlink>
      <a:folHlink>
        <a:srgbClr val="BF41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2916</TotalTime>
  <Words>97</Words>
  <Application>Microsoft Macintosh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Moore</dc:creator>
  <cp:lastModifiedBy>Jennifer Riddel</cp:lastModifiedBy>
  <cp:revision>4</cp:revision>
  <dcterms:created xsi:type="dcterms:W3CDTF">2022-05-14T18:53:55Z</dcterms:created>
  <dcterms:modified xsi:type="dcterms:W3CDTF">2024-07-15T17:32:05Z</dcterms:modified>
</cp:coreProperties>
</file>